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3" r:id="rId11"/>
    <p:sldId id="278" r:id="rId12"/>
    <p:sldId id="279" r:id="rId13"/>
    <p:sldId id="280" r:id="rId14"/>
    <p:sldId id="281" r:id="rId15"/>
    <p:sldId id="262" r:id="rId16"/>
    <p:sldId id="282" r:id="rId17"/>
    <p:sldId id="272" r:id="rId18"/>
    <p:sldId id="283" r:id="rId19"/>
    <p:sldId id="284" r:id="rId20"/>
    <p:sldId id="285" r:id="rId21"/>
    <p:sldId id="287" r:id="rId22"/>
    <p:sldId id="286" r:id="rId23"/>
    <p:sldId id="288" r:id="rId24"/>
    <p:sldId id="267" r:id="rId25"/>
    <p:sldId id="268" r:id="rId26"/>
    <p:sldId id="269" r:id="rId27"/>
    <p:sldId id="270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38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0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45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27476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83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262131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975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8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2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79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371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53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172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237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44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6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2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4D054F-4A06-452D-8F7A-351B028AC4B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A1231B4-2113-4897-A998-12B706BFF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93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83E1D-7365-8E9C-A6AA-2B7B1F846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1789" y="0"/>
            <a:ext cx="10162096" cy="128204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CAR RENTAL SYSTEM(</a:t>
            </a:r>
            <a:r>
              <a:rPr lang="en-US" sz="5400" dirty="0" err="1"/>
              <a:t>RentWheels</a:t>
            </a:r>
            <a:r>
              <a:rPr lang="en-US" dirty="0"/>
              <a:t>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AB2A5A-5A7E-05FB-9184-F9EF7518B4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6199" y="1404594"/>
            <a:ext cx="6485641" cy="1282046"/>
          </a:xfrm>
        </p:spPr>
        <p:txBody>
          <a:bodyPr>
            <a:noAutofit/>
          </a:bodyPr>
          <a:lstStyle/>
          <a:p>
            <a:r>
              <a:rPr lang="en-US" sz="2800" dirty="0"/>
              <a:t>Pagadala Prasad</a:t>
            </a:r>
          </a:p>
          <a:p>
            <a:r>
              <a:rPr lang="en-US" sz="2800" dirty="0"/>
              <a:t>212222862007    </a:t>
            </a:r>
          </a:p>
        </p:txBody>
      </p:sp>
      <p:pic>
        <p:nvPicPr>
          <p:cNvPr id="1028" name="Picture 4" descr="How vital is a car rental management system for your car rental business?">
            <a:extLst>
              <a:ext uri="{FF2B5EF4-FFF2-40B4-BE49-F238E27FC236}">
                <a16:creationId xmlns:a16="http://schemas.microsoft.com/office/drawing/2014/main" id="{FEFB5779-8F17-19E3-C774-3D2EC9CC0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160" y="2441543"/>
            <a:ext cx="7729979" cy="441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1186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419D9-9CC5-F5AF-8A9C-12AF54961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6665"/>
          </a:xfrm>
        </p:spPr>
        <p:txBody>
          <a:bodyPr/>
          <a:lstStyle/>
          <a:p>
            <a:r>
              <a:rPr lang="en-US" dirty="0"/>
              <a:t>System Design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98A4C90-CB27-3CEB-89AF-89F7ED915C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0430" y="1055803"/>
            <a:ext cx="479330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High-level design diagram.</a:t>
            </a:r>
            <a:endParaRPr lang="en-US" altLang="en-US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 design.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interface mockups.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flow diagrams.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System architecture. </a:t>
            </a:r>
          </a:p>
        </p:txBody>
      </p:sp>
    </p:spTree>
    <p:extLst>
      <p:ext uri="{BB962C8B-B14F-4D97-AF65-F5344CB8AC3E}">
        <p14:creationId xmlns:p14="http://schemas.microsoft.com/office/powerpoint/2010/main" val="1804329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85930-625A-9A1E-B6FE-E1372A01E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C36F94C-A3C8-19A4-8F43-7F8F7164D0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922955" y="1779105"/>
            <a:ext cx="6346091" cy="37981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248CC1DD-DE21-BB5F-5349-D2D242E64213}"/>
              </a:ext>
            </a:extLst>
          </p:cNvPr>
          <p:cNvSpPr txBox="1"/>
          <p:nvPr/>
        </p:nvSpPr>
        <p:spPr>
          <a:xfrm>
            <a:off x="12701" y="346969"/>
            <a:ext cx="7261711" cy="643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1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  <a:latin typeface="+mj-lt"/>
              </a:rPr>
              <a:t>SYSTEM DESIGN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260D846-D46E-8623-607C-C5C32BF2D29D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D8F7B0-DF5A-85AD-DBF2-DD652539D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537" y="1027949"/>
            <a:ext cx="6924508" cy="5118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2345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85930-625A-9A1E-B6FE-E1372A01E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248CC1DD-DE21-BB5F-5349-D2D242E64213}"/>
              </a:ext>
            </a:extLst>
          </p:cNvPr>
          <p:cNvSpPr txBox="1"/>
          <p:nvPr/>
        </p:nvSpPr>
        <p:spPr>
          <a:xfrm>
            <a:off x="12701" y="346969"/>
            <a:ext cx="7261711" cy="74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1">
              <a:lnSpc>
                <a:spcPct val="150000"/>
              </a:lnSpc>
              <a:spcAft>
                <a:spcPts val="1000"/>
              </a:spcAft>
            </a:pPr>
            <a:r>
              <a:rPr lang="en-IN" sz="3600" b="1" dirty="0">
                <a:solidFill>
                  <a:schemeClr val="accent1"/>
                </a:solidFill>
                <a:effectLst/>
                <a:latin typeface="+mj-lt"/>
                <a:ea typeface="Times New Roman" panose="02020603050405020304" pitchFamily="18" charset="0"/>
                <a:cs typeface="Gautami" panose="020B0502040204020203" pitchFamily="34" charset="0"/>
              </a:rPr>
              <a:t>Admin-Use Case Diagram:</a:t>
            </a:r>
            <a:endParaRPr lang="en-US" sz="3600" dirty="0">
              <a:solidFill>
                <a:schemeClr val="accent1"/>
              </a:solidFill>
              <a:effectLst/>
              <a:latin typeface="+mj-lt"/>
              <a:ea typeface="Times New Roman" panose="02020603050405020304" pitchFamily="18" charset="0"/>
              <a:cs typeface="Gautami" panose="020B0502040204020203" pitchFamily="34" charset="0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260D846-D46E-8623-607C-C5C32BF2D29D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7B84A7-0FBE-E86E-610E-C69AE0E45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8675" y="1132522"/>
            <a:ext cx="5454650" cy="45929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25068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85930-625A-9A1E-B6FE-E1372A01E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248CC1DD-DE21-BB5F-5349-D2D242E64213}"/>
              </a:ext>
            </a:extLst>
          </p:cNvPr>
          <p:cNvSpPr txBox="1"/>
          <p:nvPr/>
        </p:nvSpPr>
        <p:spPr>
          <a:xfrm>
            <a:off x="12701" y="346969"/>
            <a:ext cx="7261711" cy="74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1">
              <a:lnSpc>
                <a:spcPct val="150000"/>
              </a:lnSpc>
              <a:spcAft>
                <a:spcPts val="1000"/>
              </a:spcAft>
            </a:pPr>
            <a:r>
              <a:rPr lang="en-IN" sz="3600" b="1" dirty="0">
                <a:solidFill>
                  <a:schemeClr val="accent1"/>
                </a:solidFill>
                <a:latin typeface="+mj-lt"/>
                <a:ea typeface="Times New Roman" panose="02020603050405020304" pitchFamily="18" charset="0"/>
                <a:cs typeface="Gautami" panose="020B0502040204020203" pitchFamily="34" charset="0"/>
              </a:rPr>
              <a:t>Customer</a:t>
            </a:r>
            <a:r>
              <a:rPr lang="en-IN" sz="3600" b="1" dirty="0">
                <a:solidFill>
                  <a:schemeClr val="accent1"/>
                </a:solidFill>
                <a:effectLst/>
                <a:latin typeface="+mj-lt"/>
                <a:ea typeface="Times New Roman" panose="02020603050405020304" pitchFamily="18" charset="0"/>
                <a:cs typeface="Gautami" panose="020B0502040204020203" pitchFamily="34" charset="0"/>
              </a:rPr>
              <a:t>-Use Case Diagram:</a:t>
            </a:r>
            <a:endParaRPr lang="en-US" sz="3600" dirty="0">
              <a:solidFill>
                <a:schemeClr val="accent1"/>
              </a:solidFill>
              <a:effectLst/>
              <a:latin typeface="+mj-lt"/>
              <a:ea typeface="Times New Roman" panose="02020603050405020304" pitchFamily="18" charset="0"/>
              <a:cs typeface="Gautami" panose="020B0502040204020203" pitchFamily="34" charset="0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260D846-D46E-8623-607C-C5C32BF2D29D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E36965-41C1-C613-522A-BC8D6B10C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1195387"/>
            <a:ext cx="5943600" cy="48364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47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85930-625A-9A1E-B6FE-E1372A01E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248CC1DD-DE21-BB5F-5349-D2D242E64213}"/>
              </a:ext>
            </a:extLst>
          </p:cNvPr>
          <p:cNvSpPr txBox="1"/>
          <p:nvPr/>
        </p:nvSpPr>
        <p:spPr>
          <a:xfrm>
            <a:off x="12701" y="346969"/>
            <a:ext cx="8682120" cy="7292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1">
              <a:lnSpc>
                <a:spcPct val="150000"/>
              </a:lnSpc>
              <a:spcAft>
                <a:spcPts val="1000"/>
              </a:spcAft>
            </a:pPr>
            <a:r>
              <a:rPr lang="en-IN" sz="3600" b="1" dirty="0">
                <a:solidFill>
                  <a:schemeClr val="accent1"/>
                </a:solidFill>
                <a:effectLst/>
                <a:latin typeface="+mj-lt"/>
                <a:ea typeface="Times New Roman" panose="02020603050405020304" pitchFamily="18" charset="0"/>
                <a:cs typeface="Gautami" panose="020B0502040204020203" pitchFamily="34" charset="0"/>
              </a:rPr>
              <a:t>Admin &amp; Customer </a:t>
            </a:r>
            <a:r>
              <a:rPr lang="en-IN" sz="3600" b="1" dirty="0">
                <a:solidFill>
                  <a:schemeClr val="accent1"/>
                </a:solidFill>
                <a:latin typeface="+mj-lt"/>
                <a:ea typeface="Times New Roman" panose="02020603050405020304" pitchFamily="18" charset="0"/>
                <a:cs typeface="Gautami" panose="020B0502040204020203" pitchFamily="34" charset="0"/>
              </a:rPr>
              <a:t>Activity</a:t>
            </a:r>
            <a:r>
              <a:rPr lang="en-IN" sz="3600" b="1" dirty="0">
                <a:solidFill>
                  <a:schemeClr val="accent1"/>
                </a:solidFill>
                <a:effectLst/>
                <a:latin typeface="+mj-lt"/>
                <a:ea typeface="Times New Roman" panose="02020603050405020304" pitchFamily="18" charset="0"/>
                <a:cs typeface="Gautami" panose="020B0502040204020203" pitchFamily="34" charset="0"/>
              </a:rPr>
              <a:t> Diagram:</a:t>
            </a:r>
            <a:endParaRPr lang="en-US" sz="3600" dirty="0">
              <a:solidFill>
                <a:schemeClr val="accent1"/>
              </a:solidFill>
              <a:effectLst/>
              <a:latin typeface="+mj-lt"/>
              <a:ea typeface="Times New Roman" panose="02020603050405020304" pitchFamily="18" charset="0"/>
              <a:cs typeface="Gautami" panose="020B0502040204020203" pitchFamily="34" charset="0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260D846-D46E-8623-607C-C5C32BF2D29D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1AAABC-302A-E8B0-37D1-6AADEFFB6F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84972"/>
            <a:ext cx="4864769" cy="3488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CE1720-B20C-F6A7-AB54-14E004CF7D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769" y="1684972"/>
            <a:ext cx="4744452" cy="34302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9892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E4E16-7C6E-AD5E-5FB1-B29F8720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4054"/>
          </a:xfrm>
        </p:spPr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E4A402C-16B6-EF48-B49B-141E1467B2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2723" y="1329180"/>
            <a:ext cx="490551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Administrator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Vendors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Customers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registration and login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Booking management </a:t>
            </a:r>
          </a:p>
        </p:txBody>
      </p:sp>
    </p:spTree>
    <p:extLst>
      <p:ext uri="{BB962C8B-B14F-4D97-AF65-F5344CB8AC3E}">
        <p14:creationId xmlns:p14="http://schemas.microsoft.com/office/powerpoint/2010/main" val="199844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64" b="1546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215190" y="2961217"/>
            <a:ext cx="5761620" cy="761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33"/>
              </a:lnSpc>
            </a:pPr>
            <a:r>
              <a:rPr lang="en-US" sz="4666" dirty="0">
                <a:solidFill>
                  <a:srgbClr val="FFFFFF"/>
                </a:solidFill>
                <a:latin typeface="Times Neue Roman Bold"/>
              </a:rPr>
              <a:t>OUTPUT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A9017A-515C-D611-3380-C2F9A6943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A54B0C79-F85A-45B5-0A34-71405A52D6C4}"/>
              </a:ext>
            </a:extLst>
          </p:cNvPr>
          <p:cNvSpPr txBox="1"/>
          <p:nvPr/>
        </p:nvSpPr>
        <p:spPr>
          <a:xfrm>
            <a:off x="12701" y="346969"/>
            <a:ext cx="7261711" cy="64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  <a:latin typeface="+mj-lt"/>
              </a:rPr>
              <a:t>APPLICATION INTERFACE :-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2FF6CD91-37E5-00EA-30F6-85DDA2ECBDD3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BBF5B0-140B-361F-5212-2B4597283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617" y="1203161"/>
            <a:ext cx="7261711" cy="410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855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51F233-8EF1-9174-98FE-AD1898C64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456D8376-D3A9-F7BD-978A-3E64F10E5B9B}"/>
              </a:ext>
            </a:extLst>
          </p:cNvPr>
          <p:cNvSpPr txBox="1"/>
          <p:nvPr/>
        </p:nvSpPr>
        <p:spPr>
          <a:xfrm>
            <a:off x="1422400" y="346969"/>
            <a:ext cx="4419601" cy="644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  <a:latin typeface="+mj-lt"/>
              </a:rPr>
              <a:t>SIGN UP PAGE :-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F3071418-3A95-6D7E-999A-5B9E83D856A9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DA7E58-1C41-A65C-1FC0-41BFC0D18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1443793"/>
            <a:ext cx="7539355" cy="412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46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0A0C8-F587-894B-2ABC-F6DADFBD9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D7F5F3B-3993-B283-3369-9C6A57F841A1}"/>
              </a:ext>
            </a:extLst>
          </p:cNvPr>
          <p:cNvSpPr txBox="1"/>
          <p:nvPr/>
        </p:nvSpPr>
        <p:spPr>
          <a:xfrm>
            <a:off x="1422400" y="346969"/>
            <a:ext cx="4419601" cy="644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  <a:latin typeface="+mj-lt"/>
              </a:rPr>
              <a:t>LOGIN PAGE :-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B5577E38-BE71-4EFA-2B7F-87B3F17FE120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9D3180-1F8D-B9F9-931F-DADD52396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42" y="1363583"/>
            <a:ext cx="7421713" cy="404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469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5099455" y="1698626"/>
          <a:ext cx="2367480" cy="4224848"/>
        </p:xfrm>
        <a:graphic>
          <a:graphicData uri="http://schemas.openxmlformats.org/drawingml/2006/table">
            <a:tbl>
              <a:tblPr/>
              <a:tblGrid>
                <a:gridCol w="520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66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Bebas Neue"/>
                        </a:rPr>
                        <a:t>01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Times Neue Roman"/>
                        </a:rPr>
                        <a:t>INTRODUCTION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Bebas Neue"/>
                        </a:rPr>
                        <a:t>02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Times Neue Roman"/>
                        </a:rPr>
                        <a:t>DESIGN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Bebas Neue"/>
                        </a:rPr>
                        <a:t>03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Times Neue Roman"/>
                        </a:rPr>
                        <a:t>UML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4333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Bebas Neue"/>
                        </a:rPr>
                        <a:t>04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Times Neue Roman"/>
                        </a:rPr>
                        <a:t>CLASS &amp; SEQUENCE 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Bebas Neue"/>
                        </a:rPr>
                        <a:t>05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Times Neue Roman"/>
                        </a:rPr>
                        <a:t>MODULES 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07519" y="685800"/>
            <a:ext cx="3085399" cy="27432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140450" y="399838"/>
            <a:ext cx="5437956" cy="855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82"/>
              </a:lnSpc>
            </a:pPr>
            <a:r>
              <a:rPr lang="en-US" sz="5902">
                <a:solidFill>
                  <a:srgbClr val="414B43"/>
                </a:solidFill>
                <a:latin typeface="Times Neue Roman Bold"/>
              </a:rPr>
              <a:t>CONTENTS</a:t>
            </a:r>
          </a:p>
        </p:txBody>
      </p:sp>
      <p:graphicFrame>
        <p:nvGraphicFramePr>
          <p:cNvPr id="8" name="Table 8"/>
          <p:cNvGraphicFramePr>
            <a:graphicFrameLocks noGrp="1"/>
          </p:cNvGraphicFramePr>
          <p:nvPr/>
        </p:nvGraphicFramePr>
        <p:xfrm>
          <a:off x="8763930" y="1698625"/>
          <a:ext cx="2564470" cy="3806510"/>
        </p:xfrm>
        <a:graphic>
          <a:graphicData uri="http://schemas.openxmlformats.org/drawingml/2006/table">
            <a:tbl>
              <a:tblPr/>
              <a:tblGrid>
                <a:gridCol w="5641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003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Bebas Neue"/>
                        </a:rPr>
                        <a:t>06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Times Neue Roman"/>
                        </a:rPr>
                        <a:t>TESTING</a:t>
                      </a:r>
                      <a:endParaRPr lang="en-US" sz="16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Bebas Neue"/>
                        </a:rPr>
                        <a:t>07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Times Neue Roman"/>
                        </a:rPr>
                        <a:t>CODE &amp; OUTPUT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Bebas Neue"/>
                        </a:rPr>
                        <a:t>08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Times Neue Roman"/>
                        </a:rPr>
                        <a:t>INTERFACE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Bebas Neue"/>
                        </a:rPr>
                        <a:t>09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414B43"/>
                          </a:solidFill>
                          <a:latin typeface="Times Neue Roman"/>
                        </a:rPr>
                        <a:t>CONCLUSION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Bebas Neue"/>
                        </a:rPr>
                        <a:t>10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1600">
                          <a:solidFill>
                            <a:srgbClr val="414B43"/>
                          </a:solidFill>
                          <a:latin typeface="Times Neue Roman"/>
                        </a:rPr>
                        <a:t>FUTURE SCOPE</a:t>
                      </a: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2775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70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700" dirty="0"/>
                    </a:p>
                  </a:txBody>
                  <a:tcPr marL="127000" marR="127000" marT="127000" marB="1270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AutoShape 9"/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26" name="Picture 2" descr="Car rental service or rent a vehicle automobile   cartoon illustration">
            <a:extLst>
              <a:ext uri="{FF2B5EF4-FFF2-40B4-BE49-F238E27FC236}">
                <a16:creationId xmlns:a16="http://schemas.microsoft.com/office/drawing/2014/main" id="{D4037FDC-59F8-11B4-9396-FB8790886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229" y="0"/>
            <a:ext cx="5099455" cy="397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0A0C8-F587-894B-2ABC-F6DADFBD9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D7F5F3B-3993-B283-3369-9C6A57F841A1}"/>
              </a:ext>
            </a:extLst>
          </p:cNvPr>
          <p:cNvSpPr txBox="1"/>
          <p:nvPr/>
        </p:nvSpPr>
        <p:spPr>
          <a:xfrm>
            <a:off x="1422400" y="346969"/>
            <a:ext cx="4419601" cy="644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  <a:latin typeface="+mj-lt"/>
              </a:rPr>
              <a:t>VIEW CAR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B5577E38-BE71-4EFA-2B7F-87B3F17FE120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788CAB-BAA1-1FEF-5A7A-E37D8FB02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347542"/>
            <a:ext cx="7132955" cy="412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204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0A0C8-F587-894B-2ABC-F6DADFBD9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D7F5F3B-3993-B283-3369-9C6A57F841A1}"/>
              </a:ext>
            </a:extLst>
          </p:cNvPr>
          <p:cNvSpPr txBox="1"/>
          <p:nvPr/>
        </p:nvSpPr>
        <p:spPr>
          <a:xfrm>
            <a:off x="1422400" y="346969"/>
            <a:ext cx="4419601" cy="644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  <a:latin typeface="+mj-lt"/>
              </a:rPr>
              <a:t>BOOK CAR</a:t>
            </a:r>
            <a:r>
              <a:rPr lang="en-US" sz="3200" dirty="0">
                <a:solidFill>
                  <a:srgbClr val="414B43"/>
                </a:solidFill>
                <a:latin typeface="Times Neue Roman Bold"/>
              </a:rPr>
              <a:t>:-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B5577E38-BE71-4EFA-2B7F-87B3F17FE120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CF42C1-9491-6440-9CDE-74B105C30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036" y="1608505"/>
            <a:ext cx="5282331" cy="32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14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0A0C8-F587-894B-2ABC-F6DADFBD9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D7F5F3B-3993-B283-3369-9C6A57F841A1}"/>
              </a:ext>
            </a:extLst>
          </p:cNvPr>
          <p:cNvSpPr txBox="1"/>
          <p:nvPr/>
        </p:nvSpPr>
        <p:spPr>
          <a:xfrm>
            <a:off x="1422400" y="346969"/>
            <a:ext cx="4419601" cy="644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  <a:latin typeface="+mj-lt"/>
              </a:rPr>
              <a:t>ADMIN LOGIN:-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B5577E38-BE71-4EFA-2B7F-87B3F17FE120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CF42C1-9491-6440-9CDE-74B105C30B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4211" y="1616245"/>
            <a:ext cx="6721642" cy="362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970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0A0C8-F587-894B-2ABC-F6DADFBD9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D7F5F3B-3993-B283-3369-9C6A57F841A1}"/>
              </a:ext>
            </a:extLst>
          </p:cNvPr>
          <p:cNvSpPr txBox="1"/>
          <p:nvPr/>
        </p:nvSpPr>
        <p:spPr>
          <a:xfrm>
            <a:off x="1422400" y="346969"/>
            <a:ext cx="4419601" cy="644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chemeClr val="accent1"/>
                </a:solidFill>
                <a:latin typeface="+mj-lt"/>
              </a:rPr>
              <a:t>VIEW CUSTOMER:-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B5577E38-BE71-4EFA-2B7F-87B3F17FE120}"/>
              </a:ext>
            </a:extLst>
          </p:cNvPr>
          <p:cNvSpPr/>
          <p:nvPr/>
        </p:nvSpPr>
        <p:spPr>
          <a:xfrm>
            <a:off x="12700" y="6146800"/>
            <a:ext cx="121793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CF42C1-9491-6440-9CDE-74B105C30B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22400" y="1616245"/>
            <a:ext cx="7561179" cy="401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3531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C5D5A-A0D6-4B60-7607-D280B2D97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8640"/>
          </a:xfrm>
        </p:spPr>
        <p:txBody>
          <a:bodyPr/>
          <a:lstStyle/>
          <a:p>
            <a:r>
              <a:rPr lang="en-US" dirty="0"/>
              <a:t>Implementation Highlights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BFC1F24-75F9-72FC-9630-0B161C3C87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2724" y="1253766"/>
            <a:ext cx="6564618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development milestones.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Challenges overcome.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 deployment of the system.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Testing and quality assurance.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training and support. </a:t>
            </a:r>
          </a:p>
        </p:txBody>
      </p:sp>
    </p:spTree>
    <p:extLst>
      <p:ext uri="{BB962C8B-B14F-4D97-AF65-F5344CB8AC3E}">
        <p14:creationId xmlns:p14="http://schemas.microsoft.com/office/powerpoint/2010/main" val="29059982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F51D-1E5F-CE29-820E-5AAB5A614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0360"/>
          </a:xfrm>
        </p:spPr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6955E29-B2B9-306E-5566-35E151709B5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4443" y="1225486"/>
            <a:ext cx="5408853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Potential enhancements.</a:t>
            </a:r>
            <a:endParaRPr lang="en-US" altLang="en-US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Scalability options.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Integration with other services.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Continuous improvement.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Expanding to new markets. </a:t>
            </a:r>
          </a:p>
        </p:txBody>
      </p:sp>
    </p:spTree>
    <p:extLst>
      <p:ext uri="{BB962C8B-B14F-4D97-AF65-F5344CB8AC3E}">
        <p14:creationId xmlns:p14="http://schemas.microsoft.com/office/powerpoint/2010/main" val="25127086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46549-6B5C-B2C0-F1A2-98E8F6160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3481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20B2663-AFA7-1601-EC6C-4ACC8684C2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58711" y="1103109"/>
            <a:ext cx="9570249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Benefits of web-based rental management.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Efficient data storage and cost control.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Promotes renting over buying for environmental benefits.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and accessible.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a competitive edge. </a:t>
            </a:r>
          </a:p>
        </p:txBody>
      </p:sp>
    </p:spTree>
    <p:extLst>
      <p:ext uri="{BB962C8B-B14F-4D97-AF65-F5344CB8AC3E}">
        <p14:creationId xmlns:p14="http://schemas.microsoft.com/office/powerpoint/2010/main" val="4062244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A6DFE-0CAE-1981-F575-5D787E49E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2870" y="2733772"/>
            <a:ext cx="3186260" cy="107794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71406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E1DA7-9ACE-71BD-79D0-7D8FB9138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4945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4694B3B-D76C-F9E2-6840-B73AB71A0A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1302" y="1305341"/>
            <a:ext cx="10812498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Developed to book a car on rent at the fare charges.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Automates car rental management system.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a complete solution for car booking needs.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web interface for customers and admin.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Allows customers to view models, descriptions, and prices.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677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F6016-C4E5-37F9-806B-57630463E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4945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7675F25-9DB2-642D-F98F-1FC6B1D219A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51321" y="1228397"/>
            <a:ext cx="11166775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1.Car rental agencies provide short term vehicle leasing.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2.Increasing preference among students and others.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3.Importance of web-based systems for convenience.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4.Issues with public transportation and taxi fares.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5.Benefits of the Car Rental System for effective transport utilization. </a:t>
            </a:r>
          </a:p>
        </p:txBody>
      </p:sp>
    </p:spTree>
    <p:extLst>
      <p:ext uri="{BB962C8B-B14F-4D97-AF65-F5344CB8AC3E}">
        <p14:creationId xmlns:p14="http://schemas.microsoft.com/office/powerpoint/2010/main" val="1721069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A1A3C-FE6D-08C9-E591-C0EBCCD0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6347"/>
          </a:xfrm>
        </p:spPr>
        <p:txBody>
          <a:bodyPr/>
          <a:lstStyle/>
          <a:p>
            <a:r>
              <a:rPr lang="en-US" dirty="0"/>
              <a:t>Existing System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E3090EE-4C52-FE5C-87AB-7D8D285E234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07883" y="1228397"/>
            <a:ext cx="8324715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1.Direct interaction with car owner.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2.Time-consuming manual process.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3.Limited accessibility and choices.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4.Inaccurate and time-consuming booking process.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5.Limited to local customers. </a:t>
            </a:r>
          </a:p>
        </p:txBody>
      </p:sp>
    </p:spTree>
    <p:extLst>
      <p:ext uri="{BB962C8B-B14F-4D97-AF65-F5344CB8AC3E}">
        <p14:creationId xmlns:p14="http://schemas.microsoft.com/office/powerpoint/2010/main" val="1394994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F2206-5C3D-CF2A-E9AF-221DADF3B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1506"/>
          </a:xfrm>
        </p:spPr>
        <p:txBody>
          <a:bodyPr/>
          <a:lstStyle/>
          <a:p>
            <a:r>
              <a:rPr lang="en-US" dirty="0"/>
              <a:t>Proposed System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87C00DF-C75F-C22C-1834-0153DBA4EE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62406" y="1131389"/>
            <a:ext cx="8428911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Online booking for car rentals.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Simplifies vehicle and staff management.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and budget-friendly system.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Accessible from anywhere.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Easy booking cancellation and more car choices. </a:t>
            </a:r>
          </a:p>
        </p:txBody>
      </p:sp>
    </p:spTree>
    <p:extLst>
      <p:ext uri="{BB962C8B-B14F-4D97-AF65-F5344CB8AC3E}">
        <p14:creationId xmlns:p14="http://schemas.microsoft.com/office/powerpoint/2010/main" val="3744374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ED8C7-F2D8-1972-31B2-01F50EFC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8640"/>
          </a:xfrm>
        </p:spPr>
        <p:txBody>
          <a:bodyPr/>
          <a:lstStyle/>
          <a:p>
            <a:r>
              <a:rPr lang="en-US" dirty="0"/>
              <a:t>Proposed System - Advantages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511FA3F-9A82-6151-6580-3FF122B595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0431" y="1253766"/>
            <a:ext cx="6208751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Online accessibility from anywhere.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Easy booking cancellation.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More car choices.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Increased customer retention.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Simplifies management processes. </a:t>
            </a:r>
          </a:p>
        </p:txBody>
      </p:sp>
    </p:spTree>
    <p:extLst>
      <p:ext uri="{BB962C8B-B14F-4D97-AF65-F5344CB8AC3E}">
        <p14:creationId xmlns:p14="http://schemas.microsoft.com/office/powerpoint/2010/main" val="2189051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B6B03-89BC-16F3-3357-BE8F66DB7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6920"/>
          </a:xfrm>
        </p:spPr>
        <p:txBody>
          <a:bodyPr/>
          <a:lstStyle/>
          <a:p>
            <a:r>
              <a:rPr lang="en-US" dirty="0"/>
              <a:t>Hardware Configuration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A58A42F-EC94-42BC-757D-EEB65C22B54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90685" y="1011581"/>
            <a:ext cx="6790642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Processor: Intel I3 Processor.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RAM: 4 GB.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Monitor: 15 inch color monitor or LED.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Hard disk: 160 GB.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Standard keyboard and optical mouse. </a:t>
            </a:r>
          </a:p>
        </p:txBody>
      </p:sp>
    </p:spTree>
    <p:extLst>
      <p:ext uri="{BB962C8B-B14F-4D97-AF65-F5344CB8AC3E}">
        <p14:creationId xmlns:p14="http://schemas.microsoft.com/office/powerpoint/2010/main" val="4278640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03C3B-BF5B-7B0A-D08D-F0B41CC7F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9469"/>
          </a:xfrm>
        </p:spPr>
        <p:txBody>
          <a:bodyPr/>
          <a:lstStyle/>
          <a:p>
            <a:r>
              <a:rPr lang="en-US" dirty="0"/>
              <a:t>Software Configuration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0B20D6F-1255-4A33-3CF2-DA7BC3CA983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55016" y="1142190"/>
            <a:ext cx="11246963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Operating system: Windows.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IDE: Eclipse.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Language: Java.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Framework: JSP and JDBC.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 End: MySQL, Front End: HTML, CSS, JS, Bootstrap, Server: Apache Tomcat. </a:t>
            </a:r>
          </a:p>
        </p:txBody>
      </p:sp>
    </p:spTree>
    <p:extLst>
      <p:ext uri="{BB962C8B-B14F-4D97-AF65-F5344CB8AC3E}">
        <p14:creationId xmlns:p14="http://schemas.microsoft.com/office/powerpoint/2010/main" val="136264774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</TotalTime>
  <Words>452</Words>
  <Application>Microsoft Office PowerPoint</Application>
  <PresentationFormat>Widescreen</PresentationFormat>
  <Paragraphs>168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Bebas Neue</vt:lpstr>
      <vt:lpstr>Times Neue Roman</vt:lpstr>
      <vt:lpstr>Times Neue Roman Bold</vt:lpstr>
      <vt:lpstr>Trebuchet MS</vt:lpstr>
      <vt:lpstr>Wingdings 3</vt:lpstr>
      <vt:lpstr>Facet</vt:lpstr>
      <vt:lpstr>CAR RENTAL SYSTEM(RentWheels)</vt:lpstr>
      <vt:lpstr>PowerPoint Presentation</vt:lpstr>
      <vt:lpstr>Abstract</vt:lpstr>
      <vt:lpstr>Introduction</vt:lpstr>
      <vt:lpstr>Existing System</vt:lpstr>
      <vt:lpstr>Proposed System</vt:lpstr>
      <vt:lpstr>Proposed System - Advantages</vt:lpstr>
      <vt:lpstr>Hardware Configuration</vt:lpstr>
      <vt:lpstr>Software Configuration</vt:lpstr>
      <vt:lpstr>System Design</vt:lpstr>
      <vt:lpstr>PowerPoint Presentation</vt:lpstr>
      <vt:lpstr>PowerPoint Presentation</vt:lpstr>
      <vt:lpstr>PowerPoint Presentation</vt:lpstr>
      <vt:lpstr>PowerPoint Presentation</vt:lpstr>
      <vt:lpstr>Modules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Implementation Highlights</vt:lpstr>
      <vt:lpstr>Future Scope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pagadala prasad</dc:creator>
  <cp:lastModifiedBy>pagadala prasad</cp:lastModifiedBy>
  <cp:revision>4</cp:revision>
  <dcterms:created xsi:type="dcterms:W3CDTF">2024-06-27T13:34:02Z</dcterms:created>
  <dcterms:modified xsi:type="dcterms:W3CDTF">2024-08-03T17:43:09Z</dcterms:modified>
</cp:coreProperties>
</file>

<file path=docProps/thumbnail.jpeg>
</file>